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lvetica World Bold" charset="1" panose="020B0800040000020004"/>
      <p:regular r:id="rId16"/>
    </p:embeddedFont>
    <p:embeddedFont>
      <p:font typeface="Helvetica World" charset="1" panose="020B0500040000020004"/>
      <p:regular r:id="rId17"/>
    </p:embeddedFont>
    <p:embeddedFont>
      <p:font typeface="Yeseva One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4.png" Type="http://schemas.openxmlformats.org/officeDocument/2006/relationships/image"/><Relationship Id="rId7" Target="../media/image10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10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6798" y="198112"/>
            <a:ext cx="18685978" cy="18685978"/>
          </a:xfrm>
          <a:custGeom>
            <a:avLst/>
            <a:gdLst/>
            <a:ahLst/>
            <a:cxnLst/>
            <a:rect r="r" b="b" t="t" l="l"/>
            <a:pathLst>
              <a:path h="18685978" w="18685978">
                <a:moveTo>
                  <a:pt x="0" y="0"/>
                </a:moveTo>
                <a:lnTo>
                  <a:pt x="18685978" y="0"/>
                </a:lnTo>
                <a:lnTo>
                  <a:pt x="18685978" y="18685978"/>
                </a:lnTo>
                <a:lnTo>
                  <a:pt x="0" y="1868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6131962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27802" y="810305"/>
            <a:ext cx="9340321" cy="10766940"/>
          </a:xfrm>
          <a:custGeom>
            <a:avLst/>
            <a:gdLst/>
            <a:ahLst/>
            <a:cxnLst/>
            <a:rect r="r" b="b" t="t" l="l"/>
            <a:pathLst>
              <a:path h="10766940" w="9340321">
                <a:moveTo>
                  <a:pt x="0" y="0"/>
                </a:moveTo>
                <a:lnTo>
                  <a:pt x="9340321" y="0"/>
                </a:lnTo>
                <a:lnTo>
                  <a:pt x="9340321" y="10766940"/>
                </a:lnTo>
                <a:lnTo>
                  <a:pt x="0" y="10766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308710" y="5585136"/>
            <a:ext cx="9719092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6923345"/>
            <a:ext cx="5901583" cy="365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b="true" sz="2899" u="sng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Team-A</a:t>
            </a:r>
          </a:p>
          <a:p>
            <a:pPr algn="ctr">
              <a:lnSpc>
                <a:spcPts val="3189"/>
              </a:lnSpc>
            </a:pPr>
          </a:p>
          <a:p>
            <a:pPr algn="just" marL="626107" indent="-313054" lvl="1">
              <a:lnSpc>
                <a:spcPts val="318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Pinninti Thanuja</a:t>
            </a:r>
          </a:p>
          <a:p>
            <a:pPr algn="just" marL="626107" indent="-313054" lvl="1">
              <a:lnSpc>
                <a:spcPts val="318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Shweta madhav Bora</a:t>
            </a:r>
          </a:p>
          <a:p>
            <a:pPr algn="just" marL="626107" indent="-313054" lvl="1">
              <a:lnSpc>
                <a:spcPts val="318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Astha Gupta</a:t>
            </a:r>
          </a:p>
          <a:p>
            <a:pPr algn="just" marL="626107" indent="-313054" lvl="1">
              <a:lnSpc>
                <a:spcPts val="318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Bommupalla Siva Nandihi</a:t>
            </a:r>
          </a:p>
          <a:p>
            <a:pPr algn="just" marL="626107" indent="-313054" lvl="1">
              <a:lnSpc>
                <a:spcPts val="318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Prem Sagar</a:t>
            </a:r>
          </a:p>
          <a:p>
            <a:pPr algn="just" marL="626107" indent="-313054" lvl="1">
              <a:lnSpc>
                <a:spcPts val="318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Adiya T V</a:t>
            </a:r>
          </a:p>
          <a:p>
            <a:pPr algn="just">
              <a:lnSpc>
                <a:spcPts val="318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964675" y="8438618"/>
            <a:ext cx="6489690" cy="6489690"/>
          </a:xfrm>
          <a:custGeom>
            <a:avLst/>
            <a:gdLst/>
            <a:ahLst/>
            <a:cxnLst/>
            <a:rect r="r" b="b" t="t" l="l"/>
            <a:pathLst>
              <a:path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18673" y="198112"/>
            <a:ext cx="675314" cy="675314"/>
          </a:xfrm>
          <a:custGeom>
            <a:avLst/>
            <a:gdLst/>
            <a:ahLst/>
            <a:cxnLst/>
            <a:rect r="r" b="b" t="t" l="l"/>
            <a:pathLst>
              <a:path h="675314" w="675314">
                <a:moveTo>
                  <a:pt x="0" y="0"/>
                </a:moveTo>
                <a:lnTo>
                  <a:pt x="675314" y="0"/>
                </a:lnTo>
                <a:lnTo>
                  <a:pt x="675314" y="675314"/>
                </a:lnTo>
                <a:lnTo>
                  <a:pt x="0" y="6753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2273">
            <a:off x="11758257" y="2063525"/>
            <a:ext cx="2720950" cy="3291062"/>
          </a:xfrm>
          <a:custGeom>
            <a:avLst/>
            <a:gdLst/>
            <a:ahLst/>
            <a:cxnLst/>
            <a:rect r="r" b="b" t="t" l="l"/>
            <a:pathLst>
              <a:path h="3291062" w="2720950">
                <a:moveTo>
                  <a:pt x="0" y="0"/>
                </a:moveTo>
                <a:lnTo>
                  <a:pt x="2720950" y="0"/>
                </a:lnTo>
                <a:lnTo>
                  <a:pt x="2720950" y="3291061"/>
                </a:lnTo>
                <a:lnTo>
                  <a:pt x="0" y="3291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7000"/>
            </a:blip>
            <a:stretch>
              <a:fillRect l="-16117" t="0" r="-1026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7370" y="1434442"/>
            <a:ext cx="8436949" cy="156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EDU2JOB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3016" y="2984809"/>
            <a:ext cx="9063915" cy="243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b="true" sz="3999">
                <a:solidFill>
                  <a:srgbClr val="D0CFC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PREDICTING JOB ROLES FROM EDUCATIONAL BACKGROUND</a:t>
            </a:r>
          </a:p>
          <a:p>
            <a:pPr algn="l">
              <a:lnSpc>
                <a:spcPts val="4399"/>
              </a:lnSpc>
            </a:pPr>
            <a:r>
              <a:rPr lang="en-US" b="true" sz="3999">
                <a:solidFill>
                  <a:srgbClr val="D0CFC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INTELLIGENT CAREER PREDICTION &amp; VISUALIZATION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2649" y="328441"/>
            <a:ext cx="4374149" cy="4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7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Infosys Springboard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894194"/>
            <a:ext cx="8530741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B8B8B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Infosys Springboard Virtual Internship</a:t>
            </a:r>
          </a:p>
        </p:txBody>
      </p:sp>
      <p:sp>
        <p:nvSpPr>
          <p:cNvPr name="TextBox 14" id="14"/>
          <p:cNvSpPr txBox="true"/>
          <p:nvPr/>
        </p:nvSpPr>
        <p:spPr>
          <a:xfrm rot="-175131">
            <a:off x="11731737" y="5671448"/>
            <a:ext cx="3234451" cy="114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94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Fr</a:t>
            </a:r>
            <a:r>
              <a:rPr lang="en-US" sz="294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om Education</a:t>
            </a:r>
          </a:p>
          <a:p>
            <a:pPr algn="l">
              <a:lnSpc>
                <a:spcPts val="2949"/>
              </a:lnSpc>
            </a:pPr>
            <a:r>
              <a:rPr lang="en-US" sz="294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to Career Success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02315" y="-2764659"/>
            <a:ext cx="19769711" cy="19769711"/>
          </a:xfrm>
          <a:custGeom>
            <a:avLst/>
            <a:gdLst/>
            <a:ahLst/>
            <a:cxnLst/>
            <a:rect r="r" b="b" t="t" l="l"/>
            <a:pathLst>
              <a:path h="19769711" w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3002" y="-5768780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031957" y="1446872"/>
            <a:ext cx="5260946" cy="7779588"/>
          </a:xfrm>
          <a:custGeom>
            <a:avLst/>
            <a:gdLst/>
            <a:ahLst/>
            <a:cxnLst/>
            <a:rect r="r" b="b" t="t" l="l"/>
            <a:pathLst>
              <a:path h="7779588" w="5260946">
                <a:moveTo>
                  <a:pt x="5260946" y="0"/>
                </a:moveTo>
                <a:lnTo>
                  <a:pt x="0" y="0"/>
                </a:lnTo>
                <a:lnTo>
                  <a:pt x="0" y="7779588"/>
                </a:lnTo>
                <a:lnTo>
                  <a:pt x="5260946" y="7779588"/>
                </a:lnTo>
                <a:lnTo>
                  <a:pt x="526094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24578" y="8845550"/>
            <a:ext cx="4861571" cy="4861571"/>
          </a:xfrm>
          <a:custGeom>
            <a:avLst/>
            <a:gdLst/>
            <a:ahLst/>
            <a:cxnLst/>
            <a:rect r="r" b="b" t="t" l="l"/>
            <a:pathLst>
              <a:path h="4861571" w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94899" y="2594736"/>
            <a:ext cx="2733482" cy="2266305"/>
          </a:xfrm>
          <a:custGeom>
            <a:avLst/>
            <a:gdLst/>
            <a:ahLst/>
            <a:cxnLst/>
            <a:rect r="r" b="b" t="t" l="l"/>
            <a:pathLst>
              <a:path h="2266305" w="2733482">
                <a:moveTo>
                  <a:pt x="0" y="0"/>
                </a:moveTo>
                <a:lnTo>
                  <a:pt x="2733482" y="0"/>
                </a:lnTo>
                <a:lnTo>
                  <a:pt x="2733482" y="2266305"/>
                </a:lnTo>
                <a:lnTo>
                  <a:pt x="0" y="22663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95361" y="2110163"/>
            <a:ext cx="8529589" cy="7532438"/>
            <a:chOff x="0" y="0"/>
            <a:chExt cx="3506559" cy="30966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06559" cy="3096625"/>
            </a:xfrm>
            <a:custGeom>
              <a:avLst/>
              <a:gdLst/>
              <a:ahLst/>
              <a:cxnLst/>
              <a:rect r="r" b="b" t="t" l="l"/>
              <a:pathLst>
                <a:path h="3096625" w="3506559">
                  <a:moveTo>
                    <a:pt x="3382099" y="3096625"/>
                  </a:moveTo>
                  <a:lnTo>
                    <a:pt x="124460" y="3096625"/>
                  </a:lnTo>
                  <a:cubicBezTo>
                    <a:pt x="55880" y="3096625"/>
                    <a:pt x="0" y="3040745"/>
                    <a:pt x="0" y="29721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82099" y="0"/>
                  </a:lnTo>
                  <a:cubicBezTo>
                    <a:pt x="3450679" y="0"/>
                    <a:pt x="3506559" y="55880"/>
                    <a:pt x="3506559" y="124460"/>
                  </a:cubicBezTo>
                  <a:lnTo>
                    <a:pt x="3506559" y="2972165"/>
                  </a:lnTo>
                  <a:cubicBezTo>
                    <a:pt x="3506559" y="3040745"/>
                    <a:pt x="3450679" y="3096625"/>
                    <a:pt x="3382099" y="3096625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761012" y="8319631"/>
            <a:ext cx="1967369" cy="1967369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0086149" y="7599773"/>
            <a:ext cx="2515027" cy="2687227"/>
          </a:xfrm>
          <a:custGeom>
            <a:avLst/>
            <a:gdLst/>
            <a:ahLst/>
            <a:cxnLst/>
            <a:rect r="r" b="b" t="t" l="l"/>
            <a:pathLst>
              <a:path h="2687227" w="2515027">
                <a:moveTo>
                  <a:pt x="0" y="0"/>
                </a:moveTo>
                <a:lnTo>
                  <a:pt x="2515028" y="0"/>
                </a:lnTo>
                <a:lnTo>
                  <a:pt x="2515028" y="2687227"/>
                </a:lnTo>
                <a:lnTo>
                  <a:pt x="0" y="2687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41600" y="192290"/>
            <a:ext cx="2564960" cy="1917873"/>
          </a:xfrm>
          <a:custGeom>
            <a:avLst/>
            <a:gdLst/>
            <a:ahLst/>
            <a:cxnLst/>
            <a:rect r="r" b="b" t="t" l="l"/>
            <a:pathLst>
              <a:path h="1917873" w="2564960">
                <a:moveTo>
                  <a:pt x="0" y="0"/>
                </a:moveTo>
                <a:lnTo>
                  <a:pt x="2564960" y="0"/>
                </a:lnTo>
                <a:lnTo>
                  <a:pt x="2564960" y="1917873"/>
                </a:lnTo>
                <a:lnTo>
                  <a:pt x="0" y="1917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89977" y="3393922"/>
            <a:ext cx="1868207" cy="1806818"/>
          </a:xfrm>
          <a:custGeom>
            <a:avLst/>
            <a:gdLst/>
            <a:ahLst/>
            <a:cxnLst/>
            <a:rect r="r" b="b" t="t" l="l"/>
            <a:pathLst>
              <a:path h="1806818" w="1868207">
                <a:moveTo>
                  <a:pt x="0" y="0"/>
                </a:moveTo>
                <a:lnTo>
                  <a:pt x="1868207" y="0"/>
                </a:lnTo>
                <a:lnTo>
                  <a:pt x="1868207" y="1806818"/>
                </a:lnTo>
                <a:lnTo>
                  <a:pt x="0" y="1806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8823" y="647162"/>
            <a:ext cx="6122666" cy="68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b="true" sz="43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FUTURE 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0234" y="2632836"/>
            <a:ext cx="8019844" cy="700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b="true" sz="4499" u="sng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Enhancements Ahead</a:t>
            </a:r>
          </a:p>
          <a:p>
            <a:pPr algn="ctr">
              <a:lnSpc>
                <a:spcPts val="3849"/>
              </a:lnSpc>
            </a:pP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Add real-time job market data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Integrate skill-gap analysis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Recommendation of courses &amp; certifications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Mobile application support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More advanced ML models (Deep Learning)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Add AI-powered career roadmap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Add industry demand forecasting</a:t>
            </a:r>
          </a:p>
          <a:p>
            <a:pPr algn="l">
              <a:lnSpc>
                <a:spcPts val="3849"/>
              </a:lnSpc>
            </a:pPr>
          </a:p>
          <a:p>
            <a:pPr algn="l">
              <a:lnSpc>
                <a:spcPts val="384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4543" y="7634225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3248" y="-4518117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1676" y="89023"/>
            <a:ext cx="1149126" cy="11491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8500" t="0" r="-850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45545" y="317511"/>
            <a:ext cx="29572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Infosys Springboard</a:t>
            </a:r>
          </a:p>
          <a:p>
            <a:pPr algn="ctr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EDU2JOB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0343" y="3645203"/>
            <a:ext cx="7604850" cy="378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EDU2JOB is a machine learning–based system that predicts suitable job roles based on a user’s educational background and skills. It helps students make informed career decisions by providing data-driven job recommendations.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808982" y="662951"/>
            <a:ext cx="8450318" cy="9170195"/>
          </a:xfrm>
          <a:custGeom>
            <a:avLst/>
            <a:gdLst/>
            <a:ahLst/>
            <a:cxnLst/>
            <a:rect r="r" b="b" t="t" l="l"/>
            <a:pathLst>
              <a:path h="9170195" w="8450318">
                <a:moveTo>
                  <a:pt x="0" y="0"/>
                </a:moveTo>
                <a:lnTo>
                  <a:pt x="8450318" y="0"/>
                </a:lnTo>
                <a:lnTo>
                  <a:pt x="8450318" y="9170195"/>
                </a:lnTo>
                <a:lnTo>
                  <a:pt x="0" y="9170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1" t="-778" r="-796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5678538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58151" y="-5842716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2"/>
                </a:lnTo>
                <a:lnTo>
                  <a:pt x="0" y="896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29530" y="8649137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996908" y="173280"/>
            <a:ext cx="1149126" cy="11491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8500" t="0" r="-850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359019" y="1748901"/>
            <a:ext cx="2900281" cy="2744391"/>
          </a:xfrm>
          <a:custGeom>
            <a:avLst/>
            <a:gdLst/>
            <a:ahLst/>
            <a:cxnLst/>
            <a:rect r="r" b="b" t="t" l="l"/>
            <a:pathLst>
              <a:path h="2744391" w="2900281">
                <a:moveTo>
                  <a:pt x="0" y="0"/>
                </a:moveTo>
                <a:lnTo>
                  <a:pt x="2900281" y="0"/>
                </a:lnTo>
                <a:lnTo>
                  <a:pt x="2900281" y="2744391"/>
                </a:lnTo>
                <a:lnTo>
                  <a:pt x="0" y="27443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9871" y="2164327"/>
            <a:ext cx="11826578" cy="535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Students face difficulty choosing the right career after graduation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Traditional career guidance is:</a:t>
            </a:r>
          </a:p>
          <a:p>
            <a:pPr algn="just">
              <a:lnSpc>
                <a:spcPts val="3849"/>
              </a:lnSpc>
            </a:pPr>
            <a:r>
              <a:rPr lang="en-US" sz="34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     </a:t>
            </a:r>
            <a:r>
              <a:rPr lang="en-US" sz="34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Manual</a:t>
            </a:r>
          </a:p>
          <a:p>
            <a:pPr algn="just">
              <a:lnSpc>
                <a:spcPts val="3849"/>
              </a:lnSpc>
            </a:pPr>
            <a:r>
              <a:rPr lang="en-US" sz="34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     </a:t>
            </a:r>
            <a:r>
              <a:rPr lang="en-US" sz="34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Subjective</a:t>
            </a:r>
          </a:p>
          <a:p>
            <a:pPr algn="just">
              <a:lnSpc>
                <a:spcPts val="3849"/>
              </a:lnSpc>
            </a:pPr>
            <a:r>
              <a:rPr lang="en-US" sz="34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     </a:t>
            </a:r>
            <a:r>
              <a:rPr lang="en-US" sz="34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 data-driven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Lack of awareness about alternative job roles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 personalized insights based on real career trends</a:t>
            </a:r>
          </a:p>
          <a:p>
            <a:pPr algn="just">
              <a:lnSpc>
                <a:spcPts val="384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9871" y="7662908"/>
            <a:ext cx="1975226" cy="2624092"/>
          </a:xfrm>
          <a:custGeom>
            <a:avLst/>
            <a:gdLst/>
            <a:ahLst/>
            <a:cxnLst/>
            <a:rect r="r" b="b" t="t" l="l"/>
            <a:pathLst>
              <a:path h="2624092" w="1975226">
                <a:moveTo>
                  <a:pt x="0" y="0"/>
                </a:moveTo>
                <a:lnTo>
                  <a:pt x="1975225" y="0"/>
                </a:lnTo>
                <a:lnTo>
                  <a:pt x="1975225" y="2624092"/>
                </a:lnTo>
                <a:lnTo>
                  <a:pt x="0" y="2624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60336" y="3121096"/>
            <a:ext cx="2292227" cy="2271389"/>
          </a:xfrm>
          <a:custGeom>
            <a:avLst/>
            <a:gdLst/>
            <a:ahLst/>
            <a:cxnLst/>
            <a:rect r="r" b="b" t="t" l="l"/>
            <a:pathLst>
              <a:path h="2271389" w="2292227">
                <a:moveTo>
                  <a:pt x="0" y="0"/>
                </a:moveTo>
                <a:lnTo>
                  <a:pt x="2292227" y="0"/>
                </a:lnTo>
                <a:lnTo>
                  <a:pt x="2292227" y="2271389"/>
                </a:lnTo>
                <a:lnTo>
                  <a:pt x="0" y="22713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52003" y="5193280"/>
            <a:ext cx="2307297" cy="2324732"/>
          </a:xfrm>
          <a:custGeom>
            <a:avLst/>
            <a:gdLst/>
            <a:ahLst/>
            <a:cxnLst/>
            <a:rect r="r" b="b" t="t" l="l"/>
            <a:pathLst>
              <a:path h="2324732" w="2307297">
                <a:moveTo>
                  <a:pt x="0" y="0"/>
                </a:moveTo>
                <a:lnTo>
                  <a:pt x="2307297" y="0"/>
                </a:lnTo>
                <a:lnTo>
                  <a:pt x="2307297" y="2324732"/>
                </a:lnTo>
                <a:lnTo>
                  <a:pt x="0" y="2324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13792" y="7712362"/>
            <a:ext cx="4590736" cy="2574638"/>
          </a:xfrm>
          <a:custGeom>
            <a:avLst/>
            <a:gdLst/>
            <a:ahLst/>
            <a:cxnLst/>
            <a:rect r="r" b="b" t="t" l="l"/>
            <a:pathLst>
              <a:path h="2574638" w="4590736">
                <a:moveTo>
                  <a:pt x="0" y="0"/>
                </a:moveTo>
                <a:lnTo>
                  <a:pt x="4590735" y="0"/>
                </a:lnTo>
                <a:lnTo>
                  <a:pt x="4590735" y="2574638"/>
                </a:lnTo>
                <a:lnTo>
                  <a:pt x="0" y="2574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42840" y="7038694"/>
            <a:ext cx="1992096" cy="2219606"/>
          </a:xfrm>
          <a:custGeom>
            <a:avLst/>
            <a:gdLst/>
            <a:ahLst/>
            <a:cxnLst/>
            <a:rect r="r" b="b" t="t" l="l"/>
            <a:pathLst>
              <a:path h="2219606" w="1992096">
                <a:moveTo>
                  <a:pt x="0" y="0"/>
                </a:moveTo>
                <a:lnTo>
                  <a:pt x="1992096" y="0"/>
                </a:lnTo>
                <a:lnTo>
                  <a:pt x="1992096" y="2219606"/>
                </a:lnTo>
                <a:lnTo>
                  <a:pt x="0" y="22196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9871" y="432274"/>
            <a:ext cx="13440329" cy="79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5"/>
              </a:lnSpc>
            </a:pPr>
            <a:r>
              <a:rPr lang="en-US" b="true" sz="5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WHY THIS SYSTEM IS NEEDED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30776" y="401768"/>
            <a:ext cx="29572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Infosys Springboard</a:t>
            </a:r>
          </a:p>
          <a:p>
            <a:pPr algn="ctr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EDU2JOB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2196" y="1238149"/>
            <a:ext cx="19769711" cy="19769711"/>
          </a:xfrm>
          <a:custGeom>
            <a:avLst/>
            <a:gdLst/>
            <a:ahLst/>
            <a:cxnLst/>
            <a:rect r="r" b="b" t="t" l="l"/>
            <a:pathLst>
              <a:path h="19769711" w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7583" y="-6186424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8277">
            <a:off x="13602427" y="563592"/>
            <a:ext cx="821374" cy="1004739"/>
          </a:xfrm>
          <a:custGeom>
            <a:avLst/>
            <a:gdLst/>
            <a:ahLst/>
            <a:cxnLst/>
            <a:rect r="r" b="b" t="t" l="l"/>
            <a:pathLst>
              <a:path h="1004739" w="821374">
                <a:moveTo>
                  <a:pt x="0" y="0"/>
                </a:moveTo>
                <a:lnTo>
                  <a:pt x="821374" y="0"/>
                </a:lnTo>
                <a:lnTo>
                  <a:pt x="821374" y="1004739"/>
                </a:lnTo>
                <a:lnTo>
                  <a:pt x="0" y="1004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05597" y="0"/>
            <a:ext cx="2967843" cy="2771224"/>
          </a:xfrm>
          <a:custGeom>
            <a:avLst/>
            <a:gdLst/>
            <a:ahLst/>
            <a:cxnLst/>
            <a:rect r="r" b="b" t="t" l="l"/>
            <a:pathLst>
              <a:path h="2771224" w="2967843">
                <a:moveTo>
                  <a:pt x="0" y="0"/>
                </a:moveTo>
                <a:lnTo>
                  <a:pt x="2967843" y="0"/>
                </a:lnTo>
                <a:lnTo>
                  <a:pt x="29678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99497" y="8845550"/>
            <a:ext cx="4861571" cy="4861571"/>
          </a:xfrm>
          <a:custGeom>
            <a:avLst/>
            <a:gdLst/>
            <a:ahLst/>
            <a:cxnLst/>
            <a:rect r="r" b="b" t="t" l="l"/>
            <a:pathLst>
              <a:path h="4861571" w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82103" y="1739722"/>
            <a:ext cx="1999705" cy="2834634"/>
          </a:xfrm>
          <a:custGeom>
            <a:avLst/>
            <a:gdLst/>
            <a:ahLst/>
            <a:cxnLst/>
            <a:rect r="r" b="b" t="t" l="l"/>
            <a:pathLst>
              <a:path h="2834634" w="1999705">
                <a:moveTo>
                  <a:pt x="0" y="0"/>
                </a:moveTo>
                <a:lnTo>
                  <a:pt x="1999705" y="0"/>
                </a:lnTo>
                <a:lnTo>
                  <a:pt x="1999705" y="2834634"/>
                </a:lnTo>
                <a:lnTo>
                  <a:pt x="0" y="2834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11904" y="0"/>
            <a:ext cx="3497201" cy="3157039"/>
          </a:xfrm>
          <a:custGeom>
            <a:avLst/>
            <a:gdLst/>
            <a:ahLst/>
            <a:cxnLst/>
            <a:rect r="r" b="b" t="t" l="l"/>
            <a:pathLst>
              <a:path h="3157039" w="3497201">
                <a:moveTo>
                  <a:pt x="0" y="0"/>
                </a:moveTo>
                <a:lnTo>
                  <a:pt x="3497201" y="0"/>
                </a:lnTo>
                <a:lnTo>
                  <a:pt x="3497201" y="3157039"/>
                </a:lnTo>
                <a:lnTo>
                  <a:pt x="0" y="3157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74828" y="2446017"/>
            <a:ext cx="7771354" cy="8229600"/>
          </a:xfrm>
          <a:custGeom>
            <a:avLst/>
            <a:gdLst/>
            <a:ahLst/>
            <a:cxnLst/>
            <a:rect r="r" b="b" t="t" l="l"/>
            <a:pathLst>
              <a:path h="8229600" w="7771354">
                <a:moveTo>
                  <a:pt x="0" y="0"/>
                </a:moveTo>
                <a:lnTo>
                  <a:pt x="7771353" y="0"/>
                </a:lnTo>
                <a:lnTo>
                  <a:pt x="77713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37583" y="7842925"/>
            <a:ext cx="2289041" cy="2444075"/>
          </a:xfrm>
          <a:custGeom>
            <a:avLst/>
            <a:gdLst/>
            <a:ahLst/>
            <a:cxnLst/>
            <a:rect r="r" b="b" t="t" l="l"/>
            <a:pathLst>
              <a:path h="2444075" w="2289041">
                <a:moveTo>
                  <a:pt x="0" y="0"/>
                </a:moveTo>
                <a:lnTo>
                  <a:pt x="2289041" y="0"/>
                </a:lnTo>
                <a:lnTo>
                  <a:pt x="2289041" y="2444075"/>
                </a:lnTo>
                <a:lnTo>
                  <a:pt x="0" y="2444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11676" y="89023"/>
            <a:ext cx="1149126" cy="11491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8500" t="0" r="-850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45545" y="317511"/>
            <a:ext cx="29572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Infosys Springboard</a:t>
            </a:r>
          </a:p>
          <a:p>
            <a:pPr algn="ctr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EDU2JOB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6310" y="2799799"/>
            <a:ext cx="9687873" cy="697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 u="sng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Project Objectives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Predict top 3–5 suitable job roles using ML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Provide confidence-based recommendations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</a:t>
            </a: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nable secure user authentication &amp; profiles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</a:t>
            </a: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ualize education-to-job trends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Allow </a:t>
            </a: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admin control for datasets &amp; model retraining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Improve predictions through feedback &amp; logs</a:t>
            </a:r>
          </a:p>
          <a:p>
            <a:pPr algn="l">
              <a:lnSpc>
                <a:spcPts val="384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255058" y="1787347"/>
            <a:ext cx="5333916" cy="79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5"/>
              </a:lnSpc>
            </a:pPr>
            <a:r>
              <a:rPr lang="en-US" b="true" sz="5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81085" y="-5872787"/>
            <a:ext cx="7555762" cy="7555762"/>
          </a:xfrm>
          <a:custGeom>
            <a:avLst/>
            <a:gdLst/>
            <a:ahLst/>
            <a:cxnLst/>
            <a:rect r="r" b="b" t="t" l="l"/>
            <a:pathLst>
              <a:path h="7555762" w="7555762">
                <a:moveTo>
                  <a:pt x="0" y="0"/>
                </a:moveTo>
                <a:lnTo>
                  <a:pt x="7555763" y="0"/>
                </a:lnTo>
                <a:lnTo>
                  <a:pt x="7555763" y="7555762"/>
                </a:lnTo>
                <a:lnTo>
                  <a:pt x="0" y="7555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17232" y="8862559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75174" y="1323187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4675" y="102870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1676" y="89023"/>
            <a:ext cx="1149126" cy="114912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8500" t="0" r="-850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455356" y="2057400"/>
            <a:ext cx="11151220" cy="8229600"/>
          </a:xfrm>
          <a:custGeom>
            <a:avLst/>
            <a:gdLst/>
            <a:ahLst/>
            <a:cxnLst/>
            <a:rect r="r" b="b" t="t" l="l"/>
            <a:pathLst>
              <a:path h="8229600" w="11151220">
                <a:moveTo>
                  <a:pt x="0" y="0"/>
                </a:moveTo>
                <a:lnTo>
                  <a:pt x="11151220" y="0"/>
                </a:lnTo>
                <a:lnTo>
                  <a:pt x="111512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6310" y="2799799"/>
            <a:ext cx="9687873" cy="686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 u="sng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End-to-End Workflow</a:t>
            </a:r>
          </a:p>
          <a:p>
            <a:pPr algn="l">
              <a:lnSpc>
                <a:spcPts val="3849"/>
              </a:lnSpc>
            </a:pPr>
          </a:p>
          <a:p>
            <a:pPr algn="l" marL="755644" indent="-377822" lvl="1">
              <a:lnSpc>
                <a:spcPts val="3849"/>
              </a:lnSpc>
              <a:buAutoNum type="arabicPeriod" startAt="1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 Registration &amp; Login</a:t>
            </a:r>
          </a:p>
          <a:p>
            <a:pPr algn="l" marL="755644" indent="-377822" lvl="1">
              <a:lnSpc>
                <a:spcPts val="3849"/>
              </a:lnSpc>
              <a:buAutoNum type="arabicPeriod" startAt="1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Education Details Input</a:t>
            </a:r>
          </a:p>
          <a:p>
            <a:pPr algn="l" marL="755644" indent="-377822" lvl="1">
              <a:lnSpc>
                <a:spcPts val="3849"/>
              </a:lnSpc>
              <a:buAutoNum type="arabicPeriod" startAt="1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Validation &amp; Preprocessing</a:t>
            </a:r>
          </a:p>
          <a:p>
            <a:pPr algn="l" marL="755644" indent="-377822" lvl="1">
              <a:lnSpc>
                <a:spcPts val="3849"/>
              </a:lnSpc>
              <a:buAutoNum type="arabicPeriod" startAt="1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Machine Learning Prediction</a:t>
            </a:r>
          </a:p>
          <a:p>
            <a:pPr algn="l" marL="755644" indent="-377822" lvl="1">
              <a:lnSpc>
                <a:spcPts val="3849"/>
              </a:lnSpc>
              <a:buAutoNum type="arabicPeriod" startAt="1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Job Role Ranking with Confidence Scores</a:t>
            </a:r>
          </a:p>
          <a:p>
            <a:pPr algn="l" marL="755644" indent="-377822" lvl="1">
              <a:lnSpc>
                <a:spcPts val="3849"/>
              </a:lnSpc>
              <a:buAutoNum type="arabicPeriod" startAt="1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Career Insights &amp; Visualizations</a:t>
            </a:r>
          </a:p>
          <a:p>
            <a:pPr algn="l" marL="755644" indent="-377822" lvl="1">
              <a:lnSpc>
                <a:spcPts val="3849"/>
              </a:lnSpc>
              <a:buAutoNum type="arabicPeriod" startAt="1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Feedback Collection</a:t>
            </a:r>
          </a:p>
          <a:p>
            <a:pPr algn="l" marL="755644" indent="-377822" lvl="1">
              <a:lnSpc>
                <a:spcPts val="3849"/>
              </a:lnSpc>
              <a:buAutoNum type="arabicPeriod" startAt="1"/>
            </a:pPr>
            <a:r>
              <a:rPr lang="en-US" b="true" sz="3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Admin Dashboard &amp; Model Retraining</a:t>
            </a:r>
          </a:p>
          <a:p>
            <a:pPr algn="l">
              <a:lnSpc>
                <a:spcPts val="3849"/>
              </a:lnSpc>
            </a:pPr>
          </a:p>
          <a:p>
            <a:pPr algn="l">
              <a:lnSpc>
                <a:spcPts val="384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967421" y="288936"/>
            <a:ext cx="2515167" cy="2486931"/>
          </a:xfrm>
          <a:custGeom>
            <a:avLst/>
            <a:gdLst/>
            <a:ahLst/>
            <a:cxnLst/>
            <a:rect r="r" b="b" t="t" l="l"/>
            <a:pathLst>
              <a:path h="2486931" w="2515167">
                <a:moveTo>
                  <a:pt x="0" y="0"/>
                </a:moveTo>
                <a:lnTo>
                  <a:pt x="2515167" y="0"/>
                </a:lnTo>
                <a:lnTo>
                  <a:pt x="2515167" y="2486931"/>
                </a:lnTo>
                <a:lnTo>
                  <a:pt x="0" y="2486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45545" y="317511"/>
            <a:ext cx="29572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Infosys Springboard</a:t>
            </a:r>
          </a:p>
          <a:p>
            <a:pPr algn="ctr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EDU2JOB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55058" y="1787347"/>
            <a:ext cx="6826028" cy="79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5"/>
              </a:lnSpc>
            </a:pPr>
            <a:r>
              <a:rPr lang="en-US" b="true" sz="50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SYSTEM WORKFLOW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45010" y="-1109615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1"/>
                </a:lnTo>
                <a:lnTo>
                  <a:pt x="0" y="15628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93126" y="-6319595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6378" y="9032875"/>
            <a:ext cx="6489690" cy="6489690"/>
          </a:xfrm>
          <a:custGeom>
            <a:avLst/>
            <a:gdLst/>
            <a:ahLst/>
            <a:cxnLst/>
            <a:rect r="r" b="b" t="t" l="l"/>
            <a:pathLst>
              <a:path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10080" y="1799873"/>
            <a:ext cx="9532293" cy="3999928"/>
            <a:chOff x="0" y="0"/>
            <a:chExt cx="3918776" cy="16443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8776" cy="1644391"/>
            </a:xfrm>
            <a:custGeom>
              <a:avLst/>
              <a:gdLst/>
              <a:ahLst/>
              <a:cxnLst/>
              <a:rect r="r" b="b" t="t" l="l"/>
              <a:pathLst>
                <a:path h="1644391" w="3918776">
                  <a:moveTo>
                    <a:pt x="3794316" y="1644391"/>
                  </a:moveTo>
                  <a:lnTo>
                    <a:pt x="124460" y="1644391"/>
                  </a:lnTo>
                  <a:cubicBezTo>
                    <a:pt x="55880" y="1644391"/>
                    <a:pt x="0" y="1588511"/>
                    <a:pt x="0" y="1519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4316" y="0"/>
                  </a:lnTo>
                  <a:cubicBezTo>
                    <a:pt x="3862896" y="0"/>
                    <a:pt x="3918776" y="55880"/>
                    <a:pt x="3918776" y="124460"/>
                  </a:cubicBezTo>
                  <a:lnTo>
                    <a:pt x="3918776" y="1519931"/>
                  </a:lnTo>
                  <a:cubicBezTo>
                    <a:pt x="3918776" y="1588511"/>
                    <a:pt x="3862896" y="1644391"/>
                    <a:pt x="3794316" y="1644391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4011" y="6704676"/>
            <a:ext cx="9408362" cy="2907240"/>
            <a:chOff x="0" y="0"/>
            <a:chExt cx="2482716" cy="7671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2716" cy="767174"/>
            </a:xfrm>
            <a:custGeom>
              <a:avLst/>
              <a:gdLst/>
              <a:ahLst/>
              <a:cxnLst/>
              <a:rect r="r" b="b" t="t" l="l"/>
              <a:pathLst>
                <a:path h="767174" w="2482716">
                  <a:moveTo>
                    <a:pt x="2358256" y="767174"/>
                  </a:moveTo>
                  <a:lnTo>
                    <a:pt x="124460" y="767174"/>
                  </a:lnTo>
                  <a:cubicBezTo>
                    <a:pt x="55880" y="767174"/>
                    <a:pt x="0" y="711294"/>
                    <a:pt x="0" y="6427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58256" y="0"/>
                  </a:lnTo>
                  <a:cubicBezTo>
                    <a:pt x="2426836" y="0"/>
                    <a:pt x="2482716" y="55880"/>
                    <a:pt x="2482716" y="124460"/>
                  </a:cubicBezTo>
                  <a:lnTo>
                    <a:pt x="2482716" y="642714"/>
                  </a:lnTo>
                  <a:cubicBezTo>
                    <a:pt x="2482716" y="711294"/>
                    <a:pt x="2426836" y="767174"/>
                    <a:pt x="2358256" y="767174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79871" y="422749"/>
            <a:ext cx="13440329" cy="68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b="true" sz="43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 1: USER AUTHENTICATION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9840" y="2054447"/>
            <a:ext cx="9591265" cy="357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799" u="sng" b="true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Secure Access &amp; Profile Management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JWT-based secure authentication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 &amp; Admin role separation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Profile dashboard for each user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Secure storage of user data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Prediction history saved per user</a:t>
            </a:r>
          </a:p>
          <a:p>
            <a:pPr algn="just">
              <a:lnSpc>
                <a:spcPts val="242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3625906" y="133361"/>
            <a:ext cx="1149126" cy="11491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8500" t="0" r="-850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004551" y="422062"/>
            <a:ext cx="295722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Infosys Springboard</a:t>
            </a:r>
          </a:p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EDU2JOB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511104" y="2487363"/>
            <a:ext cx="9485044" cy="8260655"/>
          </a:xfrm>
          <a:custGeom>
            <a:avLst/>
            <a:gdLst/>
            <a:ahLst/>
            <a:cxnLst/>
            <a:rect r="r" b="b" t="t" l="l"/>
            <a:pathLst>
              <a:path h="8260655" w="9485044">
                <a:moveTo>
                  <a:pt x="0" y="0"/>
                </a:moveTo>
                <a:lnTo>
                  <a:pt x="9485045" y="0"/>
                </a:lnTo>
                <a:lnTo>
                  <a:pt x="9485045" y="8260654"/>
                </a:lnTo>
                <a:lnTo>
                  <a:pt x="0" y="8260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395" t="0" r="-2639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06780" y="6926562"/>
            <a:ext cx="6632337" cy="284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3311" u="sng" b="true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Technologies Used</a:t>
            </a:r>
          </a:p>
          <a:p>
            <a:pPr algn="l" marL="671762" indent="-335881" lvl="1">
              <a:lnSpc>
                <a:spcPts val="3422"/>
              </a:lnSpc>
              <a:buFont typeface="Arial"/>
              <a:buChar char="•"/>
            </a:pPr>
            <a:r>
              <a:rPr lang="en-US" b="true" sz="3111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</a:t>
            </a:r>
            <a:r>
              <a:rPr lang="en-US" b="true" sz="3111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ask (Backend)</a:t>
            </a:r>
          </a:p>
          <a:p>
            <a:pPr algn="l" marL="671762" indent="-335881" lvl="1">
              <a:lnSpc>
                <a:spcPts val="3422"/>
              </a:lnSpc>
              <a:buFont typeface="Arial"/>
              <a:buChar char="•"/>
            </a:pPr>
            <a:r>
              <a:rPr lang="en-US" b="true" sz="3111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MySQL (Database)</a:t>
            </a:r>
          </a:p>
          <a:p>
            <a:pPr algn="l" marL="671762" indent="-335881" lvl="1">
              <a:lnSpc>
                <a:spcPts val="3422"/>
              </a:lnSpc>
              <a:buFont typeface="Arial"/>
              <a:buChar char="•"/>
            </a:pPr>
            <a:r>
              <a:rPr lang="en-US" b="true" sz="3111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HTML, C</a:t>
            </a:r>
            <a:r>
              <a:rPr lang="en-US" b="true" sz="3111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SS, JavaScript (Frontend)</a:t>
            </a:r>
          </a:p>
          <a:p>
            <a:pPr algn="l">
              <a:lnSpc>
                <a:spcPts val="342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1750" y="-5088231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9036" y="1444010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765">
            <a:off x="9497419" y="3099905"/>
            <a:ext cx="8201824" cy="6007836"/>
          </a:xfrm>
          <a:custGeom>
            <a:avLst/>
            <a:gdLst/>
            <a:ahLst/>
            <a:cxnLst/>
            <a:rect r="r" b="b" t="t" l="l"/>
            <a:pathLst>
              <a:path h="6007836" w="8201824">
                <a:moveTo>
                  <a:pt x="0" y="0"/>
                </a:moveTo>
                <a:lnTo>
                  <a:pt x="8201824" y="0"/>
                </a:lnTo>
                <a:lnTo>
                  <a:pt x="8201824" y="6007836"/>
                </a:lnTo>
                <a:lnTo>
                  <a:pt x="0" y="6007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95105">
            <a:off x="9155804" y="4074985"/>
            <a:ext cx="2445570" cy="2672754"/>
          </a:xfrm>
          <a:custGeom>
            <a:avLst/>
            <a:gdLst/>
            <a:ahLst/>
            <a:cxnLst/>
            <a:rect r="r" b="b" t="t" l="l"/>
            <a:pathLst>
              <a:path h="2672754" w="2445570">
                <a:moveTo>
                  <a:pt x="0" y="0"/>
                </a:moveTo>
                <a:lnTo>
                  <a:pt x="2445569" y="0"/>
                </a:lnTo>
                <a:lnTo>
                  <a:pt x="2445569" y="2672753"/>
                </a:lnTo>
                <a:lnTo>
                  <a:pt x="0" y="2672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734246">
            <a:off x="16419735" y="8159034"/>
            <a:ext cx="1679130" cy="2198533"/>
          </a:xfrm>
          <a:custGeom>
            <a:avLst/>
            <a:gdLst/>
            <a:ahLst/>
            <a:cxnLst/>
            <a:rect r="r" b="b" t="t" l="l"/>
            <a:pathLst>
              <a:path h="2198533" w="1679130">
                <a:moveTo>
                  <a:pt x="0" y="0"/>
                </a:moveTo>
                <a:lnTo>
                  <a:pt x="1679130" y="0"/>
                </a:lnTo>
                <a:lnTo>
                  <a:pt x="1679130" y="2198532"/>
                </a:lnTo>
                <a:lnTo>
                  <a:pt x="0" y="2198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33990" y="8713289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749953" y="294884"/>
            <a:ext cx="1149126" cy="114912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8500" t="0" r="-850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95361" y="2110163"/>
            <a:ext cx="8529589" cy="7776030"/>
            <a:chOff x="0" y="0"/>
            <a:chExt cx="3506559" cy="31967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06559" cy="3196767"/>
            </a:xfrm>
            <a:custGeom>
              <a:avLst/>
              <a:gdLst/>
              <a:ahLst/>
              <a:cxnLst/>
              <a:rect r="r" b="b" t="t" l="l"/>
              <a:pathLst>
                <a:path h="3196767" w="3506559">
                  <a:moveTo>
                    <a:pt x="3382099" y="3196767"/>
                  </a:moveTo>
                  <a:lnTo>
                    <a:pt x="124460" y="3196767"/>
                  </a:lnTo>
                  <a:cubicBezTo>
                    <a:pt x="55880" y="3196767"/>
                    <a:pt x="0" y="3140887"/>
                    <a:pt x="0" y="30723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82099" y="0"/>
                  </a:lnTo>
                  <a:cubicBezTo>
                    <a:pt x="3450679" y="0"/>
                    <a:pt x="3506559" y="55880"/>
                    <a:pt x="3506559" y="124460"/>
                  </a:cubicBezTo>
                  <a:lnTo>
                    <a:pt x="3506559" y="3072307"/>
                  </a:lnTo>
                  <a:cubicBezTo>
                    <a:pt x="3506559" y="3140887"/>
                    <a:pt x="3450679" y="3196767"/>
                    <a:pt x="3382099" y="3196767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106673">
            <a:off x="13221650" y="4775016"/>
            <a:ext cx="3002206" cy="2657613"/>
          </a:xfrm>
          <a:custGeom>
            <a:avLst/>
            <a:gdLst/>
            <a:ahLst/>
            <a:cxnLst/>
            <a:rect r="r" b="b" t="t" l="l"/>
            <a:pathLst>
              <a:path h="2657613" w="3002206">
                <a:moveTo>
                  <a:pt x="0" y="0"/>
                </a:moveTo>
                <a:lnTo>
                  <a:pt x="3002205" y="0"/>
                </a:lnTo>
                <a:lnTo>
                  <a:pt x="3002205" y="2657613"/>
                </a:lnTo>
                <a:lnTo>
                  <a:pt x="0" y="2657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083821" y="523372"/>
            <a:ext cx="29572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Infosys Springboard</a:t>
            </a:r>
          </a:p>
          <a:p>
            <a:pPr algn="ctr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EDU2JOB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871" y="422749"/>
            <a:ext cx="12033086" cy="135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b="true" sz="43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 2: EDUCATION INPUT &amp; 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0234" y="2380583"/>
            <a:ext cx="8019844" cy="726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</a:p>
          <a:p>
            <a:pPr algn="ctr">
              <a:lnSpc>
                <a:spcPts val="4619"/>
              </a:lnSpc>
            </a:pPr>
            <a:r>
              <a:rPr lang="en-US" b="true" sz="4199" u="sng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Preparation for ML</a:t>
            </a:r>
          </a:p>
          <a:p>
            <a:pPr algn="ctr">
              <a:lnSpc>
                <a:spcPts val="3849"/>
              </a:lnSpc>
            </a:pP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Education details collected:</a:t>
            </a:r>
          </a:p>
          <a:p>
            <a:pPr algn="just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Degree, Specialization, CGPA, Skills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Validation on frontend &amp; backend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Preprocessing steps:</a:t>
            </a:r>
          </a:p>
          <a:p>
            <a:pPr algn="just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Encoding categorical data</a:t>
            </a:r>
          </a:p>
          <a:p>
            <a:pPr algn="just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Normalizing CGPA</a:t>
            </a:r>
          </a:p>
          <a:p>
            <a:pPr algn="just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Handling missing values</a:t>
            </a:r>
          </a:p>
          <a:p>
            <a:pPr algn="just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Ensures ML-ready clean data</a:t>
            </a:r>
          </a:p>
          <a:p>
            <a:pPr algn="just">
              <a:lnSpc>
                <a:spcPts val="3849"/>
              </a:lnSpc>
            </a:pPr>
          </a:p>
          <a:p>
            <a:pPr algn="just">
              <a:lnSpc>
                <a:spcPts val="24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20945" y="1149126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0645" y="7359503"/>
            <a:ext cx="6327760" cy="6327760"/>
          </a:xfrm>
          <a:custGeom>
            <a:avLst/>
            <a:gdLst/>
            <a:ahLst/>
            <a:cxnLst/>
            <a:rect r="r" b="b" t="t" l="l"/>
            <a:pathLst>
              <a:path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75000" y="1149126"/>
            <a:ext cx="5234238" cy="3484040"/>
          </a:xfrm>
          <a:custGeom>
            <a:avLst/>
            <a:gdLst/>
            <a:ahLst/>
            <a:cxnLst/>
            <a:rect r="r" b="b" t="t" l="l"/>
            <a:pathLst>
              <a:path h="3484040" w="5234238">
                <a:moveTo>
                  <a:pt x="0" y="0"/>
                </a:moveTo>
                <a:lnTo>
                  <a:pt x="5234238" y="0"/>
                </a:lnTo>
                <a:lnTo>
                  <a:pt x="5234238" y="3484040"/>
                </a:lnTo>
                <a:lnTo>
                  <a:pt x="0" y="348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314169" y="2891146"/>
            <a:ext cx="1496021" cy="700757"/>
            <a:chOff x="0" y="0"/>
            <a:chExt cx="1487605" cy="696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7605" cy="696815"/>
            </a:xfrm>
            <a:custGeom>
              <a:avLst/>
              <a:gdLst/>
              <a:ahLst/>
              <a:cxnLst/>
              <a:rect r="r" b="b" t="t" l="l"/>
              <a:pathLst>
                <a:path h="696815" w="1487605">
                  <a:moveTo>
                    <a:pt x="1363145" y="696815"/>
                  </a:moveTo>
                  <a:lnTo>
                    <a:pt x="124460" y="696815"/>
                  </a:lnTo>
                  <a:cubicBezTo>
                    <a:pt x="55880" y="696815"/>
                    <a:pt x="0" y="640935"/>
                    <a:pt x="0" y="572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63145" y="0"/>
                  </a:lnTo>
                  <a:cubicBezTo>
                    <a:pt x="1431725" y="0"/>
                    <a:pt x="1487605" y="55880"/>
                    <a:pt x="1487605" y="124460"/>
                  </a:cubicBezTo>
                  <a:lnTo>
                    <a:pt x="1487605" y="572355"/>
                  </a:lnTo>
                  <a:cubicBezTo>
                    <a:pt x="1487605" y="640935"/>
                    <a:pt x="1431725" y="696815"/>
                    <a:pt x="1363145" y="6968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996908" y="0"/>
            <a:ext cx="1149126" cy="11491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8500" t="0" r="-850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95361" y="2110163"/>
            <a:ext cx="8529589" cy="7776030"/>
            <a:chOff x="0" y="0"/>
            <a:chExt cx="3506559" cy="31967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06559" cy="3196767"/>
            </a:xfrm>
            <a:custGeom>
              <a:avLst/>
              <a:gdLst/>
              <a:ahLst/>
              <a:cxnLst/>
              <a:rect r="r" b="b" t="t" l="l"/>
              <a:pathLst>
                <a:path h="3196767" w="3506559">
                  <a:moveTo>
                    <a:pt x="3382099" y="3196767"/>
                  </a:moveTo>
                  <a:lnTo>
                    <a:pt x="124460" y="3196767"/>
                  </a:lnTo>
                  <a:cubicBezTo>
                    <a:pt x="55880" y="3196767"/>
                    <a:pt x="0" y="3140887"/>
                    <a:pt x="0" y="30723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82099" y="0"/>
                  </a:lnTo>
                  <a:cubicBezTo>
                    <a:pt x="3450679" y="0"/>
                    <a:pt x="3506559" y="55880"/>
                    <a:pt x="3506559" y="124460"/>
                  </a:cubicBezTo>
                  <a:lnTo>
                    <a:pt x="3506559" y="3072307"/>
                  </a:lnTo>
                  <a:cubicBezTo>
                    <a:pt x="3506559" y="3140887"/>
                    <a:pt x="3450679" y="3196767"/>
                    <a:pt x="3382099" y="3196767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5592" y="2580297"/>
            <a:ext cx="1867934" cy="2563203"/>
          </a:xfrm>
          <a:custGeom>
            <a:avLst/>
            <a:gdLst/>
            <a:ahLst/>
            <a:cxnLst/>
            <a:rect r="r" b="b" t="t" l="l"/>
            <a:pathLst>
              <a:path h="2563203" w="1867934">
                <a:moveTo>
                  <a:pt x="0" y="0"/>
                </a:moveTo>
                <a:lnTo>
                  <a:pt x="1867935" y="0"/>
                </a:lnTo>
                <a:lnTo>
                  <a:pt x="1867935" y="2563203"/>
                </a:lnTo>
                <a:lnTo>
                  <a:pt x="0" y="2563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540" y="5062814"/>
            <a:ext cx="4685127" cy="4593377"/>
          </a:xfrm>
          <a:custGeom>
            <a:avLst/>
            <a:gdLst/>
            <a:ahLst/>
            <a:cxnLst/>
            <a:rect r="r" b="b" t="t" l="l"/>
            <a:pathLst>
              <a:path h="4593377" w="4685127">
                <a:moveTo>
                  <a:pt x="0" y="0"/>
                </a:moveTo>
                <a:lnTo>
                  <a:pt x="4685127" y="0"/>
                </a:lnTo>
                <a:lnTo>
                  <a:pt x="4685127" y="4593377"/>
                </a:lnTo>
                <a:lnTo>
                  <a:pt x="0" y="4593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65540" y="3234305"/>
            <a:ext cx="1362426" cy="36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3"/>
              </a:lnSpc>
            </a:pPr>
            <a:r>
              <a:rPr lang="en-US" sz="2148" b="true">
                <a:solidFill>
                  <a:srgbClr val="0F094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98%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5363" y="3088048"/>
            <a:ext cx="1244827" cy="16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"/>
              </a:lnSpc>
            </a:pPr>
            <a:r>
              <a:rPr lang="en-US" sz="961" b="true">
                <a:solidFill>
                  <a:srgbClr val="0F094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30776" y="228488"/>
            <a:ext cx="29572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Infosys Springboard</a:t>
            </a:r>
          </a:p>
          <a:p>
            <a:pPr algn="ctr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EDU2JOB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2536" y="755722"/>
            <a:ext cx="12033086" cy="68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b="true" sz="43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 3: JOB ROLE PREDICTION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234" y="1177701"/>
            <a:ext cx="8019844" cy="870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</a:p>
          <a:p>
            <a:pPr algn="l">
              <a:lnSpc>
                <a:spcPts val="3849"/>
              </a:lnSpc>
            </a:pPr>
          </a:p>
          <a:p>
            <a:pPr algn="l">
              <a:lnSpc>
                <a:spcPts val="3849"/>
              </a:lnSpc>
            </a:pPr>
          </a:p>
          <a:p>
            <a:pPr algn="ctr">
              <a:lnSpc>
                <a:spcPts val="4179"/>
              </a:lnSpc>
            </a:pPr>
            <a:r>
              <a:rPr lang="en-US" b="true" sz="3799" u="sng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Machine Learning Core</a:t>
            </a:r>
          </a:p>
          <a:p>
            <a:pPr algn="l">
              <a:lnSpc>
                <a:spcPts val="3849"/>
              </a:lnSpc>
            </a:pP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ML Model: Random Forest Classifier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Dataset trained on education → job role mapping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predicts: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Multiple job roles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Probability-based ranking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 evaluated using: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F1-score</a:t>
            </a:r>
          </a:p>
          <a:p>
            <a:pPr algn="l">
              <a:lnSpc>
                <a:spcPts val="3849"/>
              </a:lnSpc>
            </a:pPr>
          </a:p>
          <a:p>
            <a:pPr algn="l">
              <a:lnSpc>
                <a:spcPts val="24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56269" y="2217181"/>
            <a:ext cx="15628580" cy="15628580"/>
          </a:xfrm>
          <a:custGeom>
            <a:avLst/>
            <a:gdLst/>
            <a:ahLst/>
            <a:cxnLst/>
            <a:rect r="r" b="b" t="t" l="l"/>
            <a:pathLst>
              <a:path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1"/>
                </a:lnTo>
                <a:lnTo>
                  <a:pt x="0" y="15628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5640" y="-5571555"/>
            <a:ext cx="8963813" cy="8963813"/>
          </a:xfrm>
          <a:custGeom>
            <a:avLst/>
            <a:gdLst/>
            <a:ahLst/>
            <a:cxnLst/>
            <a:rect r="r" b="b" t="t" l="l"/>
            <a:pathLst>
              <a:path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1578" y="2110163"/>
            <a:ext cx="3762377" cy="5171653"/>
          </a:xfrm>
          <a:custGeom>
            <a:avLst/>
            <a:gdLst/>
            <a:ahLst/>
            <a:cxnLst/>
            <a:rect r="r" b="b" t="t" l="l"/>
            <a:pathLst>
              <a:path h="5171653" w="3762377">
                <a:moveTo>
                  <a:pt x="0" y="0"/>
                </a:moveTo>
                <a:lnTo>
                  <a:pt x="3762377" y="0"/>
                </a:lnTo>
                <a:lnTo>
                  <a:pt x="3762377" y="5171653"/>
                </a:lnTo>
                <a:lnTo>
                  <a:pt x="0" y="5171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886700" y="5720262"/>
            <a:ext cx="2110208" cy="1561554"/>
          </a:xfrm>
          <a:custGeom>
            <a:avLst/>
            <a:gdLst/>
            <a:ahLst/>
            <a:cxnLst/>
            <a:rect r="r" b="b" t="t" l="l"/>
            <a:pathLst>
              <a:path h="1561554" w="2110208">
                <a:moveTo>
                  <a:pt x="2110208" y="0"/>
                </a:moveTo>
                <a:lnTo>
                  <a:pt x="0" y="0"/>
                </a:lnTo>
                <a:lnTo>
                  <a:pt x="0" y="1561554"/>
                </a:lnTo>
                <a:lnTo>
                  <a:pt x="2110208" y="1561554"/>
                </a:lnTo>
                <a:lnTo>
                  <a:pt x="2110208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1471" y="3897904"/>
            <a:ext cx="2462646" cy="1822358"/>
          </a:xfrm>
          <a:custGeom>
            <a:avLst/>
            <a:gdLst/>
            <a:ahLst/>
            <a:cxnLst/>
            <a:rect r="r" b="b" t="t" l="l"/>
            <a:pathLst>
              <a:path h="1822358" w="2462646">
                <a:moveTo>
                  <a:pt x="0" y="0"/>
                </a:moveTo>
                <a:lnTo>
                  <a:pt x="2462646" y="0"/>
                </a:lnTo>
                <a:lnTo>
                  <a:pt x="2462646" y="1822358"/>
                </a:lnTo>
                <a:lnTo>
                  <a:pt x="0" y="1822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29530" y="8649137"/>
            <a:ext cx="5675656" cy="5675656"/>
          </a:xfrm>
          <a:custGeom>
            <a:avLst/>
            <a:gdLst/>
            <a:ahLst/>
            <a:cxnLst/>
            <a:rect r="r" b="b" t="t" l="l"/>
            <a:pathLst>
              <a:path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996908" y="0"/>
            <a:ext cx="1149126" cy="114912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8500" t="0" r="-850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95361" y="2110163"/>
            <a:ext cx="8529589" cy="7921308"/>
            <a:chOff x="0" y="0"/>
            <a:chExt cx="3506559" cy="32564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06559" cy="3256492"/>
            </a:xfrm>
            <a:custGeom>
              <a:avLst/>
              <a:gdLst/>
              <a:ahLst/>
              <a:cxnLst/>
              <a:rect r="r" b="b" t="t" l="l"/>
              <a:pathLst>
                <a:path h="3256492" w="3506559">
                  <a:moveTo>
                    <a:pt x="3382099" y="3256492"/>
                  </a:moveTo>
                  <a:lnTo>
                    <a:pt x="124460" y="3256492"/>
                  </a:lnTo>
                  <a:cubicBezTo>
                    <a:pt x="55880" y="3256492"/>
                    <a:pt x="0" y="3200611"/>
                    <a:pt x="0" y="3132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82099" y="0"/>
                  </a:lnTo>
                  <a:cubicBezTo>
                    <a:pt x="3450679" y="0"/>
                    <a:pt x="3506559" y="55880"/>
                    <a:pt x="3506559" y="124460"/>
                  </a:cubicBezTo>
                  <a:lnTo>
                    <a:pt x="3506559" y="3132031"/>
                  </a:lnTo>
                  <a:cubicBezTo>
                    <a:pt x="3506559" y="3200611"/>
                    <a:pt x="3450679" y="3256492"/>
                    <a:pt x="3382099" y="3256492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566946" y="7463055"/>
            <a:ext cx="2711768" cy="2372163"/>
          </a:xfrm>
          <a:custGeom>
            <a:avLst/>
            <a:gdLst/>
            <a:ahLst/>
            <a:cxnLst/>
            <a:rect r="r" b="b" t="t" l="l"/>
            <a:pathLst>
              <a:path h="2372163" w="2711768">
                <a:moveTo>
                  <a:pt x="0" y="0"/>
                </a:moveTo>
                <a:lnTo>
                  <a:pt x="2711768" y="0"/>
                </a:lnTo>
                <a:lnTo>
                  <a:pt x="2711768" y="2372164"/>
                </a:lnTo>
                <a:lnTo>
                  <a:pt x="0" y="2372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85840" y="7463055"/>
            <a:ext cx="4633909" cy="2869204"/>
          </a:xfrm>
          <a:custGeom>
            <a:avLst/>
            <a:gdLst/>
            <a:ahLst/>
            <a:cxnLst/>
            <a:rect r="r" b="b" t="t" l="l"/>
            <a:pathLst>
              <a:path h="2869204" w="4633909">
                <a:moveTo>
                  <a:pt x="0" y="0"/>
                </a:moveTo>
                <a:lnTo>
                  <a:pt x="4633909" y="0"/>
                </a:lnTo>
                <a:lnTo>
                  <a:pt x="4633909" y="2869204"/>
                </a:lnTo>
                <a:lnTo>
                  <a:pt x="0" y="2869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30776" y="228488"/>
            <a:ext cx="295722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Infosys Springboard</a:t>
            </a:r>
          </a:p>
          <a:p>
            <a:pPr algn="ctr">
              <a:lnSpc>
                <a:spcPts val="2749"/>
              </a:lnSpc>
            </a:pPr>
            <a:r>
              <a:rPr lang="en-US" b="true" sz="24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EDU2JOB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5628" y="422749"/>
            <a:ext cx="12033086" cy="135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b="true" sz="439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 4: VISUALIZATION &amp; ADMIN DASHBOARD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234" y="2255281"/>
            <a:ext cx="8019844" cy="812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b="true" sz="4399" u="sng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&amp; Control</a:t>
            </a:r>
          </a:p>
          <a:p>
            <a:pPr algn="l">
              <a:lnSpc>
                <a:spcPts val="3849"/>
              </a:lnSpc>
            </a:pP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Visualizations using Chart.js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Degree vs Job Role (Bar Chart)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Job Domain Distribution (Pie Chart)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Career insights for better understanding</a:t>
            </a:r>
          </a:p>
          <a:p>
            <a:pPr algn="l" marL="755644" indent="-377822" lvl="1">
              <a:lnSpc>
                <a:spcPts val="3849"/>
              </a:lnSpc>
              <a:buFont typeface="Arial"/>
              <a:buChar char="•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Admin features: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Dataset upload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retraining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Prediction logs</a:t>
            </a:r>
          </a:p>
          <a:p>
            <a:pPr algn="l" marL="1511288" indent="-503763" lvl="2">
              <a:lnSpc>
                <a:spcPts val="3849"/>
              </a:lnSpc>
              <a:buFont typeface="Arial"/>
              <a:buChar char="⚬"/>
            </a:pPr>
            <a:r>
              <a:rPr lang="en-US" b="true" sz="3499">
                <a:solidFill>
                  <a:srgbClr val="2B10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Feedback review</a:t>
            </a:r>
          </a:p>
          <a:p>
            <a:pPr algn="l">
              <a:lnSpc>
                <a:spcPts val="384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DAG88-jDVYU</dc:identifier>
  <dcterms:modified xsi:type="dcterms:W3CDTF">2011-08-01T06:04:30Z</dcterms:modified>
  <cp:revision>1</cp:revision>
  <dc:title>Purple and Pink Gradient Modern Bold Mobile App Presentation</dc:title>
</cp:coreProperties>
</file>